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76" r:id="rId10"/>
    <p:sldId id="270" r:id="rId11"/>
    <p:sldId id="272" r:id="rId12"/>
    <p:sldId id="273" r:id="rId13"/>
    <p:sldId id="274" r:id="rId14"/>
    <p:sldId id="275" r:id="rId15"/>
    <p:sldId id="268" r:id="rId16"/>
    <p:sldId id="26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6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4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1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0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7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01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2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3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6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BBA02A-582F-4843-87CB-D2990F16418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1AFD5-062D-4622-B39B-2F5229C4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7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077" y="1019726"/>
            <a:ext cx="10437845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Trust Landscape – </a:t>
            </a:r>
            <a:br>
              <a:rPr lang="en-US" b="1" dirty="0"/>
            </a:br>
            <a:r>
              <a:rPr lang="en-US" b="1" dirty="0"/>
              <a:t>Impressions from Young Professionals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797559"/>
            <a:ext cx="8954279" cy="2285999"/>
          </a:xfrm>
        </p:spPr>
        <p:txBody>
          <a:bodyPr>
            <a:normAutofit fontScale="55000" lnSpcReduction="20000"/>
          </a:bodyPr>
          <a:lstStyle/>
          <a:p>
            <a:r>
              <a:rPr lang="en-US" sz="4400" i="1" dirty="0">
                <a:solidFill>
                  <a:schemeClr val="tx1"/>
                </a:solidFill>
              </a:rPr>
              <a:t>Young trust professionals share their impressions of the trust industry – what they have learned and what they are still seeking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William Warren, Senior Vice President, U.S. Trust Company of Delaware</a:t>
            </a:r>
          </a:p>
          <a:p>
            <a:r>
              <a:rPr lang="en-US" dirty="0">
                <a:solidFill>
                  <a:schemeClr val="tx1"/>
                </a:solidFill>
              </a:rPr>
              <a:t>Cody Snyder, Senior Trust Counsel, Commonwealth Trust Company</a:t>
            </a:r>
          </a:p>
          <a:p>
            <a:r>
              <a:rPr lang="en-US" dirty="0">
                <a:solidFill>
                  <a:schemeClr val="tx1"/>
                </a:solidFill>
              </a:rPr>
              <a:t>Emily Villacis, UNIVERSITY OF DELAWARE, TRUST MANAGEMENT STUDENT</a:t>
            </a:r>
          </a:p>
          <a:p>
            <a:r>
              <a:rPr lang="en-US" dirty="0">
                <a:solidFill>
                  <a:schemeClr val="tx1"/>
                </a:solidFill>
              </a:rPr>
              <a:t>Harrison R. Gelber, SVP, Chief Compliance &amp; Administrative Officer, WSFS Wealth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outlook for the future?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Cannabis Industry</a:t>
            </a:r>
          </a:p>
          <a:p>
            <a:pPr lvl="1"/>
            <a:r>
              <a:rPr lang="en-US" dirty="0"/>
              <a:t>Global legal marijuana market size was estimated at USD 13.8 B in 2018 and is projected to expand at a CAGR of 23.9% by 2025</a:t>
            </a:r>
          </a:p>
          <a:p>
            <a:pPr lvl="1"/>
            <a:r>
              <a:rPr lang="en-US" dirty="0"/>
              <a:t>Spending on legal cannabis expected to hit USD 57 B by 2027 with the largest group</a:t>
            </a:r>
          </a:p>
          <a:p>
            <a:pPr lvl="2"/>
            <a:r>
              <a:rPr lang="en-US" dirty="0"/>
              <a:t>North America at USD 47.3 B</a:t>
            </a:r>
          </a:p>
          <a:p>
            <a:pPr lvl="2"/>
            <a:r>
              <a:rPr lang="en-US" dirty="0"/>
              <a:t>Outside North America expected to grow from  USD 52 M in 2017 to USD 2.5 B in 2027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9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Legal Marijuana Market Size, Share &amp; Trends Analysis Report By Type (Medical Cannabis, Recreational Cannabis), By Product Type, By Medical Application (Cancer, Mental Disorders), And Segment Forecasts, 2019 – 2025. </a:t>
            </a:r>
            <a:r>
              <a:rPr lang="en-US" sz="2000" dirty="0"/>
              <a:t>Grand View Research, Market Research Report. May, 2019.</a:t>
            </a:r>
          </a:p>
          <a:p>
            <a:r>
              <a:rPr lang="en-US" sz="2000" b="1" dirty="0"/>
              <a:t>Legal Cannabis Industry Poised For Big Growth, In North America And Around The World. </a:t>
            </a:r>
            <a:r>
              <a:rPr lang="en-US" sz="2000" dirty="0" err="1"/>
              <a:t>Pellechia</a:t>
            </a:r>
            <a:r>
              <a:rPr lang="en-US" sz="2000" dirty="0"/>
              <a:t>, Thomas, Forbes. March 1, 2018.</a:t>
            </a: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560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outlook for the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Cryptocurrencies</a:t>
            </a:r>
          </a:p>
          <a:p>
            <a:pPr lvl="1"/>
            <a:r>
              <a:rPr lang="en-US" sz="3200" dirty="0"/>
              <a:t>Global market estimated valuation at USD 856.36 B in 2018 with a CAGR of 11.9% during 2019-2024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pPr lvl="1"/>
            <a:r>
              <a:rPr lang="en-US" b="1" dirty="0"/>
              <a:t>Global Cryptocurrency Market Growth , Leading Players and Forecast To 2024. </a:t>
            </a:r>
            <a:r>
              <a:rPr lang="en-US" dirty="0"/>
              <a:t>Market Watch. September 20, 2019.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19" y="353785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57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outlook for the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fastest growing high net worth countries: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82" y="2522870"/>
            <a:ext cx="6985000" cy="392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3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outlook for the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Record number of young billionaires</a:t>
            </a:r>
          </a:p>
          <a:p>
            <a:pPr lvl="1"/>
            <a:r>
              <a:rPr lang="en-US" dirty="0"/>
              <a:t>Of the 2,153 billionaires on Forbes’ 2019 List, a record 71 members are under age 40</a:t>
            </a:r>
          </a:p>
          <a:p>
            <a:pPr lvl="2"/>
            <a:r>
              <a:rPr lang="en-US" dirty="0"/>
              <a:t>21 newcomers from 18 countries</a:t>
            </a:r>
          </a:p>
          <a:p>
            <a:pPr lvl="2"/>
            <a:r>
              <a:rPr lang="en-US" dirty="0"/>
              <a:t>Over half are “self-made”</a:t>
            </a:r>
          </a:p>
          <a:p>
            <a:r>
              <a:rPr lang="en-US" sz="2400" dirty="0"/>
              <a:t>Source: </a:t>
            </a:r>
          </a:p>
          <a:p>
            <a:pPr lvl="1"/>
            <a:r>
              <a:rPr lang="en-US" sz="2000" b="1" dirty="0"/>
              <a:t>The World’s Youngest Billionaires In 2019: Meet The 71 Under Age 40. </a:t>
            </a:r>
            <a:r>
              <a:rPr lang="en-US" sz="2000" dirty="0" err="1"/>
              <a:t>Chaykowski</a:t>
            </a:r>
            <a:r>
              <a:rPr lang="en-US" sz="2000" dirty="0"/>
              <a:t>, Kathleen, Forbes. March 5, 2019.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1" y="4826000"/>
            <a:ext cx="286270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3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How would you compare your career path with that of your peers not in this industry?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22" y="2308591"/>
            <a:ext cx="5067300" cy="33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5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Ways to attract/retain new talent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7362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65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28" y="1853248"/>
            <a:ext cx="6389688" cy="49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4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50" y="2179233"/>
            <a:ext cx="6274643" cy="30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0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Jobs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" y="1417196"/>
            <a:ext cx="4305407" cy="206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29" y="1300120"/>
            <a:ext cx="2302763" cy="2302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8" y="3971960"/>
            <a:ext cx="2983223" cy="2559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14" y="3971960"/>
            <a:ext cx="2576386" cy="232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5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02789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made you initially interested in this industry, and what keeps you excited?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3" y="2711302"/>
            <a:ext cx="3159346" cy="3159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352" y="2711302"/>
            <a:ext cx="3854717" cy="31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4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day in the life…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72" y="1672167"/>
            <a:ext cx="6045200" cy="4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7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have you learned thus far?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16256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has surprised you?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28" y="1853248"/>
            <a:ext cx="3138488" cy="38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1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you still seeking?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72" y="15621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6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outlook for the future?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2" y="1985395"/>
            <a:ext cx="6350000" cy="3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6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</TotalTime>
  <Words>442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The Trust Landscape –  Impressions from Young Professionals</vt:lpstr>
      <vt:lpstr>Introduction</vt:lpstr>
      <vt:lpstr>First Jobs</vt:lpstr>
      <vt:lpstr>What made you initially interested in this industry, and what keeps you excited?</vt:lpstr>
      <vt:lpstr>A day in the life…</vt:lpstr>
      <vt:lpstr>What have you learned thus far?</vt:lpstr>
      <vt:lpstr>What has surprised you?</vt:lpstr>
      <vt:lpstr>What are you still seeking?</vt:lpstr>
      <vt:lpstr>What is your outlook for the future?</vt:lpstr>
      <vt:lpstr>What is your outlook for the future?</vt:lpstr>
      <vt:lpstr>Sources:</vt:lpstr>
      <vt:lpstr>What is your outlook for the future?</vt:lpstr>
      <vt:lpstr>What is your outlook for the future?</vt:lpstr>
      <vt:lpstr>What is your outlook for the future?</vt:lpstr>
      <vt:lpstr>How would you compare your career path with that of your peers not in this industry?</vt:lpstr>
      <vt:lpstr>Ways to attract/retain new talent</vt:lpstr>
      <vt:lpstr>Questions?</vt:lpstr>
    </vt:vector>
  </TitlesOfParts>
  <Company>Bank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Trust Landscape –  Impressions from Young Professionals</dc:title>
  <dc:creator>Warren, William</dc:creator>
  <cp:lastModifiedBy>Greg Koseluk</cp:lastModifiedBy>
  <cp:revision>13</cp:revision>
  <dcterms:created xsi:type="dcterms:W3CDTF">2019-10-11T14:07:07Z</dcterms:created>
  <dcterms:modified xsi:type="dcterms:W3CDTF">2019-10-18T17:03:27Z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2fa73b9b-636d-495e-9752-bf4c4adf63b7</vt:lpwstr>
  </property>
  <property fmtid="{D5CDD505-2E9C-101B-9397-08002B2CF9AE}" pid="3" name="Classification">
    <vt:lpwstr>Unclassified</vt:lpwstr>
  </property>
  <property fmtid="{D5CDD505-2E9C-101B-9397-08002B2CF9AE}" pid="4" name="_AdHocReviewCycleID">
    <vt:i4>-1190853552</vt:i4>
  </property>
  <property fmtid="{D5CDD505-2E9C-101B-9397-08002B2CF9AE}" pid="5" name="_NewReviewCycle">
    <vt:lpwstr/>
  </property>
  <property fmtid="{D5CDD505-2E9C-101B-9397-08002B2CF9AE}" pid="6" name="_EmailSubject">
    <vt:lpwstr>2019 DE Trust Conference Panel Next Steps</vt:lpwstr>
  </property>
  <property fmtid="{D5CDD505-2E9C-101B-9397-08002B2CF9AE}" pid="7" name="_AuthorEmail">
    <vt:lpwstr>william.e.warren@bofa.com</vt:lpwstr>
  </property>
  <property fmtid="{D5CDD505-2E9C-101B-9397-08002B2CF9AE}" pid="8" name="_AuthorEmailDisplayName">
    <vt:lpwstr>Warren, William</vt:lpwstr>
  </property>
</Properties>
</file>